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300" r:id="rId2"/>
    <p:sldId id="292" r:id="rId3"/>
    <p:sldId id="293" r:id="rId4"/>
    <p:sldId id="294" r:id="rId5"/>
    <p:sldId id="295" r:id="rId6"/>
    <p:sldId id="296" r:id="rId7"/>
    <p:sldId id="297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FF00"/>
    <a:srgbClr val="4CDEF2"/>
    <a:srgbClr val="99FF33"/>
    <a:srgbClr val="FF66CC"/>
    <a:srgbClr val="FF33CC"/>
    <a:srgbClr val="D3B857"/>
    <a:srgbClr val="FF6699"/>
    <a:srgbClr val="FFFF66"/>
    <a:srgbClr val="10C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0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18A3E9-25C1-498A-8E51-4FEF8159FF2C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6EBE8-6D38-4A62-BB11-0762BD97FC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513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4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7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cs-CZ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C339AA9C-FDE1-470C-ACB6-A36FB9AF63FE}" type="datetimeFigureOut">
              <a:rPr lang="cs-CZ" smtClean="0"/>
              <a:pPr/>
              <a:t>25.10.2020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81989EB2-3F42-4D45-8600-86BF2ED41E9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wipe dir="d"/>
    <p:sndAc>
      <p:stSnd>
        <p:snd r:embed="rId13" name="chimes.wav"/>
      </p:stSnd>
    </p:sndAc>
  </p:transition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3" y="2996952"/>
            <a:ext cx="7416824" cy="5847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3200" b="1" dirty="0"/>
              <a:t>SKLOŇOVÁNÍ OBECNÝCH JMEN PŘEJATÝCH</a:t>
            </a:r>
          </a:p>
        </p:txBody>
      </p:sp>
    </p:spTree>
    <p:extLst>
      <p:ext uri="{BB962C8B-B14F-4D97-AF65-F5344CB8AC3E}">
        <p14:creationId xmlns:p14="http://schemas.microsoft.com/office/powerpoint/2010/main" val="359406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08912" cy="9144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b="1" dirty="0"/>
              <a:t> SKLOŇOVÁNÍ OBECNÝCH JMEN PŘEJATÝCH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sz="2400" b="1" dirty="0"/>
              <a:t>jako slova domácí:</a:t>
            </a:r>
          </a:p>
          <a:p>
            <a:r>
              <a:rPr lang="cs-CZ" sz="2400" b="1" dirty="0"/>
              <a:t>profesionál, -a (jako vor PÁN)</a:t>
            </a:r>
          </a:p>
          <a:p>
            <a:pPr marL="0" indent="0">
              <a:buNone/>
            </a:pPr>
            <a:r>
              <a:rPr lang="cs-CZ" sz="2400" b="1" dirty="0"/>
              <a:t>     materiál, -u  (jako vzor HRAD)</a:t>
            </a:r>
          </a:p>
          <a:p>
            <a:pPr marL="0" indent="0">
              <a:buNone/>
            </a:pPr>
            <a:r>
              <a:rPr lang="cs-CZ" sz="2400" b="1" dirty="0"/>
              <a:t>     auto, -a  (jako vzor MĚSTO)</a:t>
            </a:r>
          </a:p>
          <a:p>
            <a:pPr marL="0" indent="0">
              <a:buNone/>
            </a:pPr>
            <a:r>
              <a:rPr lang="cs-CZ" sz="2400" b="1" dirty="0"/>
              <a:t>     demokracie, -e  (jako vzor RŮŽE)</a:t>
            </a:r>
          </a:p>
          <a:p>
            <a:pPr marL="0" indent="0">
              <a:buNone/>
            </a:pPr>
            <a:r>
              <a:rPr lang="cs-CZ" sz="2400" b="1" dirty="0"/>
              <a:t>     kultura, -y (jako vzor ŽENA)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skloňování zvláštní:</a:t>
            </a:r>
          </a:p>
          <a:p>
            <a:pPr marL="0" indent="0">
              <a:buNone/>
            </a:pPr>
            <a:r>
              <a:rPr lang="cs-CZ" sz="2400" b="1" dirty="0"/>
              <a:t>     u slov latinského a řeckého původu</a:t>
            </a:r>
          </a:p>
          <a:p>
            <a:pPr marL="0" indent="0">
              <a:buNone/>
            </a:pPr>
            <a:r>
              <a:rPr lang="cs-CZ" sz="2400" b="1" dirty="0"/>
              <a:t>     jména ženského rodu typu IDEA</a:t>
            </a:r>
          </a:p>
        </p:txBody>
      </p:sp>
    </p:spTree>
    <p:extLst>
      <p:ext uri="{BB962C8B-B14F-4D97-AF65-F5344CB8AC3E}">
        <p14:creationId xmlns:p14="http://schemas.microsoft.com/office/powerpoint/2010/main" val="60389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144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SKLOŇOVÁNÍ OBECNÝCH JMEN PŘEJATÝCH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cs-CZ" sz="2400" b="1" dirty="0"/>
              <a:t>rod MUŽSKÝ – zakončení na </a:t>
            </a:r>
            <a:r>
              <a:rPr lang="cs-CZ" sz="2400" b="1" u="sng" dirty="0"/>
              <a:t>-</a:t>
            </a:r>
            <a:r>
              <a:rPr lang="cs-CZ" sz="2400" b="1" u="sng" dirty="0" err="1"/>
              <a:t>us</a:t>
            </a:r>
            <a:r>
              <a:rPr lang="cs-CZ" sz="2400" b="1" u="sng" dirty="0"/>
              <a:t>:</a:t>
            </a:r>
          </a:p>
          <a:p>
            <a:pPr marL="0" indent="0">
              <a:buNone/>
            </a:pPr>
            <a:r>
              <a:rPr lang="cs-CZ" sz="2400" dirty="0"/>
              <a:t>     podle vzoru PÁN nebo HRAD</a:t>
            </a:r>
          </a:p>
          <a:p>
            <a:pPr marL="0" indent="0">
              <a:buNone/>
            </a:pPr>
            <a:r>
              <a:rPr lang="cs-CZ" sz="2400" dirty="0"/>
              <a:t>     zakončení </a:t>
            </a:r>
            <a:r>
              <a:rPr lang="cs-CZ" sz="2400" b="1" dirty="0"/>
              <a:t>-</a:t>
            </a:r>
            <a:r>
              <a:rPr lang="cs-CZ" sz="2400" b="1" dirty="0" err="1"/>
              <a:t>us</a:t>
            </a:r>
            <a:r>
              <a:rPr lang="cs-CZ" sz="2400" b="1" dirty="0"/>
              <a:t> se odsouvá</a:t>
            </a:r>
          </a:p>
          <a:p>
            <a:pPr marL="0" indent="0">
              <a:buNone/>
            </a:pPr>
            <a:r>
              <a:rPr lang="cs-CZ" sz="2400" dirty="0"/>
              <a:t>     romantismus – 2.p.č.j. romantismu (podle vzoru HRAD)</a:t>
            </a:r>
          </a:p>
          <a:p>
            <a:pPr marL="0" indent="0">
              <a:buNone/>
            </a:pPr>
            <a:r>
              <a:rPr lang="cs-CZ" sz="2400" dirty="0"/>
              <a:t>     génius - 2.p.č.j. génia (podle vzoru PÁN)</a:t>
            </a:r>
          </a:p>
          <a:p>
            <a:pPr marL="0" indent="0">
              <a:buNone/>
            </a:pPr>
            <a:r>
              <a:rPr lang="cs-CZ" sz="2400" dirty="0"/>
              <a:t>                 - mn.č. podle vzoru MUŽ: 6.p. o géniích, 7.p. s génii</a:t>
            </a:r>
          </a:p>
          <a:p>
            <a:pPr marL="0" indent="0">
              <a:buNone/>
            </a:pPr>
            <a:r>
              <a:rPr lang="cs-CZ" sz="2400" b="1" dirty="0"/>
              <a:t>        POZOR! </a:t>
            </a:r>
            <a:r>
              <a:rPr lang="cs-CZ" sz="2400" dirty="0"/>
              <a:t>kaktus – 2.p.č.j. kaktusu</a:t>
            </a:r>
          </a:p>
          <a:p>
            <a:pPr marL="0" indent="0">
              <a:buNone/>
            </a:pPr>
            <a:r>
              <a:rPr lang="cs-CZ" sz="2400" dirty="0"/>
              <a:t>                       cirkus – 2.p. č.j. cirkusu</a:t>
            </a:r>
          </a:p>
          <a:p>
            <a:pPr marL="0" indent="0">
              <a:buNone/>
            </a:pPr>
            <a:r>
              <a:rPr lang="cs-CZ" sz="2400" dirty="0"/>
              <a:t>                       virus – 2.p.č.j. virusu i viru</a:t>
            </a:r>
          </a:p>
        </p:txBody>
      </p:sp>
    </p:spTree>
    <p:extLst>
      <p:ext uri="{BB962C8B-B14F-4D97-AF65-F5344CB8AC3E}">
        <p14:creationId xmlns:p14="http://schemas.microsoft.com/office/powerpoint/2010/main" val="27578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144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SKLOŇOVÁNÍ OBECNÝCH JMEN PŘEJATÝCH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 b="1" dirty="0"/>
              <a:t>rod STŘEDNÍ – zakončení na </a:t>
            </a:r>
            <a:r>
              <a:rPr lang="cs-CZ" sz="2400" b="1" u="sng" dirty="0"/>
              <a:t>-</a:t>
            </a:r>
            <a:r>
              <a:rPr lang="cs-CZ" sz="2400" b="1" u="sng" dirty="0" err="1"/>
              <a:t>eum</a:t>
            </a:r>
            <a:r>
              <a:rPr lang="cs-CZ" sz="2400" b="1" dirty="0"/>
              <a:t>, </a:t>
            </a:r>
            <a:r>
              <a:rPr lang="cs-CZ" sz="2400" b="1" u="sng" dirty="0"/>
              <a:t>-</a:t>
            </a:r>
            <a:r>
              <a:rPr lang="cs-CZ" sz="2400" b="1" u="sng" dirty="0" err="1"/>
              <a:t>ium</a:t>
            </a:r>
            <a:r>
              <a:rPr lang="cs-CZ" sz="2400" b="1" dirty="0"/>
              <a:t>, </a:t>
            </a:r>
            <a:r>
              <a:rPr lang="cs-CZ" sz="2400" b="1" u="sng" dirty="0"/>
              <a:t>-</a:t>
            </a:r>
            <a:r>
              <a:rPr lang="cs-CZ" sz="2400" b="1" u="sng" dirty="0" err="1"/>
              <a:t>uum</a:t>
            </a:r>
            <a:r>
              <a:rPr lang="cs-CZ" sz="2400" b="1" dirty="0"/>
              <a:t>:</a:t>
            </a:r>
          </a:p>
          <a:p>
            <a:pPr marL="0" indent="0">
              <a:buNone/>
            </a:pPr>
            <a:r>
              <a:rPr lang="cs-CZ" sz="2400" dirty="0"/>
              <a:t>     j. č. + 1. a 4. p. mn. č. podle vzoru MĚSTO</a:t>
            </a:r>
          </a:p>
          <a:p>
            <a:pPr marL="0" indent="0">
              <a:buNone/>
            </a:pPr>
            <a:r>
              <a:rPr lang="cs-CZ" sz="2400" dirty="0"/>
              <a:t>     ostatní pády podle vzoru MOŘE</a:t>
            </a:r>
          </a:p>
          <a:p>
            <a:pPr marL="0" indent="0">
              <a:buNone/>
            </a:pPr>
            <a:r>
              <a:rPr lang="cs-CZ" sz="2400" dirty="0"/>
              <a:t>     zakončení </a:t>
            </a:r>
            <a:r>
              <a:rPr lang="cs-CZ" sz="2400" b="1" dirty="0"/>
              <a:t>-um se odsouvá</a:t>
            </a:r>
          </a:p>
          <a:p>
            <a:pPr marL="0" indent="0">
              <a:buNone/>
            </a:pPr>
            <a:r>
              <a:rPr lang="cs-CZ" sz="2400" dirty="0"/>
              <a:t>     muzeum – 2.p.č.j. muzea / 2.p.č.mn. muzeí</a:t>
            </a:r>
          </a:p>
          <a:p>
            <a:pPr marL="0" indent="0">
              <a:buNone/>
            </a:pPr>
            <a:r>
              <a:rPr lang="cs-CZ" sz="2400" dirty="0"/>
              <a:t>     studium – 2.p.č.j. studia / 2.p.č.mn. studií</a:t>
            </a:r>
          </a:p>
          <a:p>
            <a:pPr marL="0" indent="0">
              <a:buNone/>
            </a:pPr>
            <a:r>
              <a:rPr lang="cs-CZ" sz="2400" dirty="0"/>
              <a:t>     vakuum – 2.p.č.j. vakua / 2.p.č.mn. vakuí</a:t>
            </a:r>
          </a:p>
        </p:txBody>
      </p:sp>
    </p:spTree>
    <p:extLst>
      <p:ext uri="{BB962C8B-B14F-4D97-AF65-F5344CB8AC3E}">
        <p14:creationId xmlns:p14="http://schemas.microsoft.com/office/powerpoint/2010/main" val="126562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144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SKLOŇOVÁNÍ OBECNÝCH JMEN PŘEJATÝCH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16152"/>
          </a:xfrm>
          <a:ln w="28575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cs-CZ" sz="2400" b="1" dirty="0"/>
              <a:t>rod STŘEDNÍ – zakončení na </a:t>
            </a:r>
            <a:r>
              <a:rPr lang="cs-CZ" sz="2400" b="1" u="sng" dirty="0"/>
              <a:t>-um</a:t>
            </a:r>
            <a:r>
              <a:rPr lang="cs-CZ" sz="2400" b="1" dirty="0"/>
              <a:t>: </a:t>
            </a:r>
          </a:p>
          <a:p>
            <a:pPr marL="0" indent="0">
              <a:buNone/>
            </a:pPr>
            <a:r>
              <a:rPr lang="cs-CZ" sz="2400" dirty="0"/>
              <a:t>     podle vzoru MĚSTO</a:t>
            </a:r>
          </a:p>
          <a:p>
            <a:pPr marL="0" indent="0">
              <a:buNone/>
            </a:pPr>
            <a:r>
              <a:rPr lang="cs-CZ" sz="2400" dirty="0"/>
              <a:t>     zakončení </a:t>
            </a:r>
            <a:r>
              <a:rPr lang="cs-CZ" sz="2400" b="1" dirty="0"/>
              <a:t>-um se odsouvá</a:t>
            </a:r>
          </a:p>
          <a:p>
            <a:pPr marL="0" indent="0">
              <a:buNone/>
            </a:pPr>
            <a:r>
              <a:rPr lang="cs-CZ" sz="2400" dirty="0"/>
              <a:t>     datum – 2.p.č.j. data / 2.p.č.mn. dat</a:t>
            </a:r>
          </a:p>
          <a:p>
            <a:pPr marL="0" indent="0">
              <a:buNone/>
            </a:pPr>
            <a:r>
              <a:rPr lang="cs-CZ" sz="2400" dirty="0"/>
              <a:t>     centrum – 2.p.č.j. centra / 2.p.č.mn. center</a:t>
            </a:r>
          </a:p>
          <a:p>
            <a:r>
              <a:rPr lang="cs-CZ" sz="2400" b="1" dirty="0"/>
              <a:t>rod STŘEDNÍ – zakončení na </a:t>
            </a:r>
            <a:r>
              <a:rPr lang="cs-CZ" sz="2400" b="1" u="sng" dirty="0"/>
              <a:t>-</a:t>
            </a:r>
            <a:r>
              <a:rPr lang="cs-CZ" sz="2400" b="1" u="sng" dirty="0" err="1"/>
              <a:t>ma</a:t>
            </a:r>
            <a:r>
              <a:rPr lang="cs-CZ" sz="2400" b="1" dirty="0"/>
              <a:t>:</a:t>
            </a:r>
          </a:p>
          <a:p>
            <a:pPr marL="0" indent="0">
              <a:buNone/>
            </a:pPr>
            <a:r>
              <a:rPr lang="cs-CZ" sz="2400" dirty="0"/>
              <a:t>     podle vzoru MĚSTO (mimo 2.p.č.j.)</a:t>
            </a:r>
          </a:p>
          <a:p>
            <a:pPr marL="0" indent="0">
              <a:buNone/>
            </a:pPr>
            <a:r>
              <a:rPr lang="cs-CZ" sz="2400" dirty="0"/>
              <a:t>     kmen se </a:t>
            </a:r>
            <a:r>
              <a:rPr lang="cs-CZ" sz="2400" b="1" dirty="0"/>
              <a:t>rozšiřuje o </a:t>
            </a:r>
            <a:r>
              <a:rPr lang="cs-CZ" sz="2400" b="1" u="sng" dirty="0"/>
              <a:t>-</a:t>
            </a:r>
            <a:r>
              <a:rPr lang="cs-CZ" sz="2400" b="1" u="sng" dirty="0" err="1"/>
              <a:t>at</a:t>
            </a:r>
            <a:r>
              <a:rPr lang="cs-CZ" sz="2400" b="1" u="sng" dirty="0"/>
              <a:t>-</a:t>
            </a:r>
          </a:p>
          <a:p>
            <a:pPr marL="0" indent="0">
              <a:buNone/>
            </a:pPr>
            <a:r>
              <a:rPr lang="cs-CZ" sz="2400" dirty="0"/>
              <a:t>     téma – 2.p.č.j. tématu / 2.p.č.mn. témat</a:t>
            </a:r>
          </a:p>
          <a:p>
            <a:pPr marL="0" indent="0">
              <a:buNone/>
            </a:pPr>
            <a:r>
              <a:rPr lang="cs-CZ" sz="2400" dirty="0"/>
              <a:t>     drama – 2.p.č.j. dramatu / 2.p.č.mn. dramat</a:t>
            </a:r>
          </a:p>
          <a:p>
            <a:pPr marL="0" indent="0">
              <a:buNone/>
            </a:pPr>
            <a:r>
              <a:rPr lang="cs-CZ" sz="2400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354340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SKLOŇOVÁNÍ OBECNÝCH JMEN PŘEJATÝCH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72136"/>
          </a:xfrm>
          <a:ln w="28575"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r>
              <a:rPr lang="cs-CZ" sz="7200" b="1" dirty="0"/>
              <a:t> rod ŽENSKÝ – některá jména:</a:t>
            </a:r>
          </a:p>
          <a:p>
            <a:pPr marL="0" indent="0">
              <a:buNone/>
            </a:pPr>
            <a:r>
              <a:rPr lang="cs-CZ" sz="7200" b="1" dirty="0"/>
              <a:t>       zvláštní skloňování typu IDEA – </a:t>
            </a:r>
            <a:r>
              <a:rPr lang="cs-CZ" sz="7200" dirty="0"/>
              <a:t>podle vzoru ŽENA a RŮŽE</a:t>
            </a:r>
          </a:p>
          <a:p>
            <a:pPr marL="0" indent="0">
              <a:buNone/>
            </a:pPr>
            <a:r>
              <a:rPr lang="cs-CZ" sz="7200" dirty="0"/>
              <a:t>       kde se </a:t>
            </a:r>
            <a:r>
              <a:rPr lang="cs-CZ" sz="7200" b="1" dirty="0"/>
              <a:t>j</a:t>
            </a:r>
            <a:r>
              <a:rPr lang="cs-CZ" sz="7200" dirty="0"/>
              <a:t> vyslovuje, tam se také píše</a:t>
            </a:r>
          </a:p>
          <a:p>
            <a:pPr marL="0" indent="0">
              <a:buNone/>
            </a:pPr>
            <a:r>
              <a:rPr lang="cs-CZ" sz="7200" b="1" i="1" dirty="0"/>
              <a:t>                                                 jednotné číslo             množné číslo     </a:t>
            </a:r>
            <a:endParaRPr lang="cs-CZ" sz="7200" dirty="0"/>
          </a:p>
          <a:p>
            <a:pPr marL="0" indent="0">
              <a:buNone/>
            </a:pPr>
            <a:r>
              <a:rPr lang="cs-CZ" sz="7200" b="1" dirty="0"/>
              <a:t>              		</a:t>
            </a:r>
            <a:r>
              <a:rPr lang="cs-CZ" sz="7200" b="1" dirty="0">
                <a:solidFill>
                  <a:srgbClr val="FF0000"/>
                </a:solidFill>
              </a:rPr>
              <a:t>              růže       </a:t>
            </a:r>
            <a:r>
              <a:rPr lang="cs-CZ" sz="7200" b="1" dirty="0">
                <a:solidFill>
                  <a:srgbClr val="00B050"/>
                </a:solidFill>
              </a:rPr>
              <a:t> žena              </a:t>
            </a:r>
            <a:r>
              <a:rPr lang="cs-CZ" sz="7200" b="1" dirty="0">
                <a:solidFill>
                  <a:srgbClr val="FF0000"/>
                </a:solidFill>
              </a:rPr>
              <a:t>růže </a:t>
            </a:r>
            <a:r>
              <a:rPr lang="cs-CZ" sz="7200" b="1" dirty="0"/>
              <a:t>          </a:t>
            </a:r>
            <a:r>
              <a:rPr lang="cs-CZ" sz="7200" b="1" dirty="0">
                <a:solidFill>
                  <a:srgbClr val="00B050"/>
                </a:solidFill>
              </a:rPr>
              <a:t>žena</a:t>
            </a:r>
            <a:endParaRPr lang="cs-CZ" sz="7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7200" b="1" dirty="0"/>
              <a:t>	        	1.p.         -             ide</a:t>
            </a:r>
            <a:r>
              <a:rPr lang="cs-CZ" sz="7200" b="1" dirty="0">
                <a:solidFill>
                  <a:srgbClr val="00B050"/>
                </a:solidFill>
              </a:rPr>
              <a:t>a </a:t>
            </a:r>
            <a:r>
              <a:rPr lang="cs-CZ" sz="7200" b="1" dirty="0"/>
              <a:t>             ide</a:t>
            </a:r>
            <a:r>
              <a:rPr lang="cs-CZ" sz="7200" b="1" dirty="0">
                <a:solidFill>
                  <a:srgbClr val="FF0000"/>
                </a:solidFill>
              </a:rPr>
              <a:t>je</a:t>
            </a:r>
            <a:r>
              <a:rPr lang="cs-CZ" sz="7200" b="1" dirty="0"/>
              <a:t>          ide</a:t>
            </a:r>
            <a:r>
              <a:rPr lang="cs-CZ" sz="7200" b="1" dirty="0">
                <a:solidFill>
                  <a:srgbClr val="00B050"/>
                </a:solidFill>
              </a:rPr>
              <a:t>y</a:t>
            </a:r>
            <a:endParaRPr lang="cs-CZ" sz="7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7200" b="1" dirty="0"/>
              <a:t>		2.p.       ide</a:t>
            </a:r>
            <a:r>
              <a:rPr lang="cs-CZ" sz="7200" b="1" dirty="0">
                <a:solidFill>
                  <a:srgbClr val="FF0000"/>
                </a:solidFill>
              </a:rPr>
              <a:t>je</a:t>
            </a:r>
            <a:r>
              <a:rPr lang="cs-CZ" sz="7200" b="1" dirty="0"/>
              <a:t>       ide</a:t>
            </a:r>
            <a:r>
              <a:rPr lang="cs-CZ" sz="7200" b="1" dirty="0">
                <a:solidFill>
                  <a:srgbClr val="00B050"/>
                </a:solidFill>
              </a:rPr>
              <a:t>y  </a:t>
            </a:r>
            <a:r>
              <a:rPr lang="cs-CZ" sz="7200" b="1" dirty="0"/>
              <a:t>            ide</a:t>
            </a:r>
            <a:r>
              <a:rPr lang="cs-CZ" sz="7200" b="1" dirty="0">
                <a:solidFill>
                  <a:srgbClr val="FF0000"/>
                </a:solidFill>
              </a:rPr>
              <a:t>jí</a:t>
            </a:r>
            <a:r>
              <a:rPr lang="cs-CZ" sz="7200" b="1" dirty="0"/>
              <a:t>            -</a:t>
            </a:r>
            <a:endParaRPr lang="cs-CZ" sz="7200" dirty="0"/>
          </a:p>
          <a:p>
            <a:pPr marL="0" indent="0">
              <a:buNone/>
            </a:pPr>
            <a:r>
              <a:rPr lang="cs-CZ" sz="7200" b="1" dirty="0"/>
              <a:t>		3.p.       ide</a:t>
            </a:r>
            <a:r>
              <a:rPr lang="cs-CZ" sz="7200" b="1" dirty="0">
                <a:solidFill>
                  <a:srgbClr val="FF0000"/>
                </a:solidFill>
              </a:rPr>
              <a:t>ji</a:t>
            </a:r>
            <a:r>
              <a:rPr lang="cs-CZ" sz="7200" b="1" dirty="0"/>
              <a:t>          -                   ide</a:t>
            </a:r>
            <a:r>
              <a:rPr lang="cs-CZ" sz="7200" b="1" dirty="0">
                <a:solidFill>
                  <a:srgbClr val="FF0000"/>
                </a:solidFill>
              </a:rPr>
              <a:t>jím</a:t>
            </a:r>
            <a:r>
              <a:rPr lang="cs-CZ" sz="7200" b="1" dirty="0"/>
              <a:t>        ide</a:t>
            </a:r>
            <a:r>
              <a:rPr lang="cs-CZ" sz="7200" b="1" dirty="0">
                <a:solidFill>
                  <a:srgbClr val="00B050"/>
                </a:solidFill>
              </a:rPr>
              <a:t>ám</a:t>
            </a:r>
            <a:endParaRPr lang="cs-CZ" sz="7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7200" b="1" dirty="0"/>
              <a:t>		4.p.         -             ide</a:t>
            </a:r>
            <a:r>
              <a:rPr lang="cs-CZ" sz="7200" b="1" dirty="0">
                <a:solidFill>
                  <a:srgbClr val="00B050"/>
                </a:solidFill>
              </a:rPr>
              <a:t>u </a:t>
            </a:r>
            <a:r>
              <a:rPr lang="cs-CZ" sz="7200" b="1" dirty="0"/>
              <a:t>             ide</a:t>
            </a:r>
            <a:r>
              <a:rPr lang="cs-CZ" sz="7200" b="1" dirty="0">
                <a:solidFill>
                  <a:srgbClr val="FF0000"/>
                </a:solidFill>
              </a:rPr>
              <a:t>je</a:t>
            </a:r>
            <a:r>
              <a:rPr lang="cs-CZ" sz="7200" b="1" dirty="0"/>
              <a:t>          ide</a:t>
            </a:r>
            <a:r>
              <a:rPr lang="cs-CZ" sz="7200" b="1" dirty="0">
                <a:solidFill>
                  <a:srgbClr val="00B050"/>
                </a:solidFill>
              </a:rPr>
              <a:t>y</a:t>
            </a:r>
            <a:endParaRPr lang="cs-CZ" sz="7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7200" b="1" dirty="0"/>
              <a:t>		5.p.         -             ide</a:t>
            </a:r>
            <a:r>
              <a:rPr lang="cs-CZ" sz="7200" b="1" dirty="0">
                <a:solidFill>
                  <a:srgbClr val="00B050"/>
                </a:solidFill>
              </a:rPr>
              <a:t>o</a:t>
            </a:r>
            <a:r>
              <a:rPr lang="cs-CZ" sz="7200" b="1" dirty="0"/>
              <a:t>!             ide</a:t>
            </a:r>
            <a:r>
              <a:rPr lang="cs-CZ" sz="7200" b="1" dirty="0">
                <a:solidFill>
                  <a:srgbClr val="FF0000"/>
                </a:solidFill>
              </a:rPr>
              <a:t>je</a:t>
            </a:r>
            <a:r>
              <a:rPr lang="cs-CZ" sz="7200" b="1" dirty="0"/>
              <a:t>!        ide</a:t>
            </a:r>
            <a:r>
              <a:rPr lang="cs-CZ" sz="7200" b="1" dirty="0">
                <a:solidFill>
                  <a:srgbClr val="00B050"/>
                </a:solidFill>
              </a:rPr>
              <a:t>y</a:t>
            </a:r>
            <a:r>
              <a:rPr lang="cs-CZ" sz="7200" b="1" dirty="0"/>
              <a:t>!       </a:t>
            </a:r>
            <a:endParaRPr lang="cs-CZ" sz="7200" dirty="0"/>
          </a:p>
          <a:p>
            <a:pPr marL="0" indent="0">
              <a:buNone/>
            </a:pPr>
            <a:r>
              <a:rPr lang="cs-CZ" sz="7200" b="1" dirty="0"/>
              <a:t>		6.p.  (o) ide</a:t>
            </a:r>
            <a:r>
              <a:rPr lang="cs-CZ" sz="7200" b="1" dirty="0">
                <a:solidFill>
                  <a:srgbClr val="FF0000"/>
                </a:solidFill>
              </a:rPr>
              <a:t>ji</a:t>
            </a:r>
            <a:r>
              <a:rPr lang="cs-CZ" sz="7200" b="1" dirty="0"/>
              <a:t>          -                  ide</a:t>
            </a:r>
            <a:r>
              <a:rPr lang="cs-CZ" sz="7200" b="1" dirty="0">
                <a:solidFill>
                  <a:srgbClr val="FF0000"/>
                </a:solidFill>
              </a:rPr>
              <a:t>jích</a:t>
            </a:r>
            <a:r>
              <a:rPr lang="cs-CZ" sz="7200" b="1" dirty="0"/>
              <a:t>       ide</a:t>
            </a:r>
            <a:r>
              <a:rPr lang="cs-CZ" sz="7200" b="1" dirty="0">
                <a:solidFill>
                  <a:srgbClr val="00B050"/>
                </a:solidFill>
              </a:rPr>
              <a:t>ách</a:t>
            </a:r>
            <a:r>
              <a:rPr lang="cs-CZ" sz="7200" b="1" dirty="0"/>
              <a:t> </a:t>
            </a:r>
            <a:endParaRPr lang="cs-CZ" sz="7200" dirty="0"/>
          </a:p>
          <a:p>
            <a:pPr marL="0" indent="0">
              <a:buNone/>
            </a:pPr>
            <a:r>
              <a:rPr lang="cs-CZ" sz="7200" b="1" dirty="0"/>
              <a:t>		7.p.        ide</a:t>
            </a:r>
            <a:r>
              <a:rPr lang="cs-CZ" sz="7200" b="1" dirty="0">
                <a:solidFill>
                  <a:srgbClr val="FF0000"/>
                </a:solidFill>
              </a:rPr>
              <a:t>jí </a:t>
            </a:r>
            <a:r>
              <a:rPr lang="cs-CZ" sz="7200" b="1" dirty="0"/>
              <a:t>      ide</a:t>
            </a:r>
            <a:r>
              <a:rPr lang="cs-CZ" sz="7200" b="1" dirty="0">
                <a:solidFill>
                  <a:srgbClr val="00B050"/>
                </a:solidFill>
              </a:rPr>
              <a:t>ou</a:t>
            </a:r>
            <a:r>
              <a:rPr lang="cs-CZ" sz="7200" b="1" dirty="0"/>
              <a:t>            ide</a:t>
            </a:r>
            <a:r>
              <a:rPr lang="cs-CZ" sz="7200" b="1" dirty="0">
                <a:solidFill>
                  <a:srgbClr val="FF0000"/>
                </a:solidFill>
              </a:rPr>
              <a:t>jemi</a:t>
            </a:r>
            <a:r>
              <a:rPr lang="cs-CZ" sz="7200" b="1" dirty="0"/>
              <a:t>     ide</a:t>
            </a:r>
            <a:r>
              <a:rPr lang="cs-CZ" sz="7200" b="1" dirty="0">
                <a:solidFill>
                  <a:srgbClr val="00B050"/>
                </a:solidFill>
              </a:rPr>
              <a:t>ami</a:t>
            </a:r>
            <a:endParaRPr lang="cs-CZ" sz="72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138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144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SKLOŇOVÁNÍ OBECNÝCH JMEN PŘEJATÝCH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60804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 b="1" dirty="0"/>
              <a:t>některá podstatná jména se neskloňují:</a:t>
            </a:r>
          </a:p>
          <a:p>
            <a:pPr marL="0" indent="0">
              <a:buNone/>
            </a:pPr>
            <a:r>
              <a:rPr lang="cs-CZ" sz="2400" b="1" dirty="0"/>
              <a:t>     relé                          angažmá</a:t>
            </a:r>
          </a:p>
          <a:p>
            <a:pPr marL="0" indent="0">
              <a:buNone/>
            </a:pPr>
            <a:r>
              <a:rPr lang="cs-CZ" sz="2400" b="1" dirty="0"/>
              <a:t>     filé                           buly</a:t>
            </a:r>
          </a:p>
          <a:p>
            <a:pPr marL="0" indent="0">
              <a:buNone/>
            </a:pPr>
            <a:r>
              <a:rPr lang="cs-CZ" sz="2400" b="1" dirty="0"/>
              <a:t>     kupé                        šodó</a:t>
            </a:r>
          </a:p>
          <a:p>
            <a:pPr marL="0" indent="0">
              <a:buNone/>
            </a:pPr>
            <a:r>
              <a:rPr lang="cs-CZ" sz="2400" b="1" dirty="0"/>
              <a:t>     froté                        varieté  </a:t>
            </a:r>
          </a:p>
          <a:p>
            <a:pPr marL="0" indent="0">
              <a:buNone/>
            </a:pPr>
            <a:r>
              <a:rPr lang="cs-CZ" sz="2400" b="1" dirty="0"/>
              <a:t>     resumé                   kiwi          </a:t>
            </a:r>
          </a:p>
        </p:txBody>
      </p:sp>
    </p:spTree>
    <p:extLst>
      <p:ext uri="{BB962C8B-B14F-4D97-AF65-F5344CB8AC3E}">
        <p14:creationId xmlns:p14="http://schemas.microsoft.com/office/powerpoint/2010/main" val="212815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Makro</Template>
  <TotalTime>1007</TotalTime>
  <Words>607</Words>
  <Application>Microsoft Office PowerPoint</Application>
  <PresentationFormat>Předvádění na obrazovce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Calibri</vt:lpstr>
      <vt:lpstr>Wingdings</vt:lpstr>
      <vt:lpstr>Macro</vt:lpstr>
      <vt:lpstr>Prezentace aplikace PowerPoint</vt:lpstr>
      <vt:lpstr> SKLOŇOVÁNÍ OBECNÝCH JMEN PŘEJATÝCH</vt:lpstr>
      <vt:lpstr> SKLOŇOVÁNÍ OBECNÝCH JMEN PŘEJATÝCH</vt:lpstr>
      <vt:lpstr> SKLOŇOVÁNÍ OBECNÝCH JMEN PŘEJATÝCH</vt:lpstr>
      <vt:lpstr> SKLOŇOVÁNÍ OBECNÝCH JMEN PŘEJATÝCH</vt:lpstr>
      <vt:lpstr> SKLOŇOVÁNÍ OBECNÝCH JMEN PŘEJATÝCH</vt:lpstr>
      <vt:lpstr> SKLOŇOVÁNÍ OBECNÝCH JMEN PŘEJATÝCH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Jarní květiny</dc:title>
  <dc:creator>Eva</dc:creator>
  <cp:lastModifiedBy>Světluše Pospíšilová</cp:lastModifiedBy>
  <cp:revision>207</cp:revision>
  <dcterms:created xsi:type="dcterms:W3CDTF">2012-03-26T21:10:22Z</dcterms:created>
  <dcterms:modified xsi:type="dcterms:W3CDTF">2020-10-25T11:19:00Z</dcterms:modified>
</cp:coreProperties>
</file>